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9" r:id="rId13"/>
    <p:sldId id="266" r:id="rId14"/>
    <p:sldId id="267" r:id="rId15"/>
    <p:sldId id="292" r:id="rId16"/>
    <p:sldId id="270" r:id="rId17"/>
    <p:sldId id="271" r:id="rId18"/>
    <p:sldId id="272" r:id="rId19"/>
    <p:sldId id="275" r:id="rId20"/>
    <p:sldId id="273" r:id="rId21"/>
    <p:sldId id="29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9" r:id="rId31"/>
    <p:sldId id="283" r:id="rId32"/>
    <p:sldId id="294" r:id="rId33"/>
    <p:sldId id="284" r:id="rId34"/>
    <p:sldId id="291" r:id="rId35"/>
    <p:sldId id="285" r:id="rId36"/>
    <p:sldId id="286" r:id="rId37"/>
    <p:sldId id="290" r:id="rId38"/>
    <p:sldId id="287" r:id="rId39"/>
    <p:sldId id="28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8"/>
  </p:normalViewPr>
  <p:slideViewPr>
    <p:cSldViewPr snapToGrid="0" snapToObjects="1">
      <p:cViewPr>
        <p:scale>
          <a:sx n="90" d="100"/>
          <a:sy n="90" d="100"/>
        </p:scale>
        <p:origin x="8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234DB-7691-8C4E-A59E-4AAC4C88056D}" type="datetimeFigureOut">
              <a:rPr kumimoji="1" lang="zh-CN" altLang="en-US" smtClean="0"/>
              <a:t>2020/3/26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F276B-3A0B-6047-A2A1-FAA12B0BCB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4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F276B-3A0B-6047-A2A1-FAA12B0BCB9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15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词云是两个数据集中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值最大的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个词语</a:t>
            </a:r>
            <a:endParaRPr kumimoji="1" lang="en-US" altLang="zh-CN" dirty="0"/>
          </a:p>
          <a:p>
            <a:r>
              <a:rPr kumimoji="1" lang="en-US" altLang="zh-CN" dirty="0"/>
              <a:t>DMPP</a:t>
            </a:r>
            <a:r>
              <a:rPr kumimoji="1" lang="zh-CN" altLang="en-US" dirty="0"/>
              <a:t>确实找到了影响事件发生的词语，这能够帮助我们理解为什么在某个地点事件发生的强度会很大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F276B-3A0B-6047-A2A1-FAA12B0BCB9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28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CBBCB-5D6B-1B44-8375-C07FB1C25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44FE83-262F-3F4D-B10D-5952D0729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89E26-C7D0-C247-85FB-C7F93073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C96D07-91D3-8444-9313-119C1E24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CDCC76-F0F6-2348-B7F8-5460BB5D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93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28C61-AEC5-0E41-A35B-EB448B55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61AE00-52D4-884A-BB75-FF640EDD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ABF37-625F-BA4F-9025-0929CF7C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53379-C59C-EE43-ABA2-38027D95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3E781C-52CB-E341-9320-A9E1650A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6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7E34DA-99A2-7449-B066-6AC76FF69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41A1BB-CF39-E94C-A2FF-C0427EB9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7E9AD-3B54-7945-9B99-4084AE56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6B2FE-F724-9341-BA06-3B3B0200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4082A-D837-EA47-974F-4E9B6A87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74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5E0CE-A2D2-F542-BE48-597E05BC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3AFB3A-F1D4-7B45-8A2D-7E6CEADF1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E5DFA7-D533-7E4E-B2BE-AD07F1CB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333182-BA72-004A-8409-1FD00CA1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65BC4-F38C-7B4E-AA26-12BFFBE8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E6642-8F75-8847-BFED-343DF9D5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4FD166-245B-B444-AFAA-3940E2F7C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6FC81-0AF8-EE4C-A378-47A484C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A9345-B010-634A-A6D2-741FA460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A99FE-DC87-084B-AF7D-F4FE9CEA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50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4B8CD-5B45-274B-9E29-2B62392E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0148D-4A78-F346-B633-FB247EAED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FBE457-8E9F-9445-81B9-930D21D9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D840B2-6BF1-C048-8A7B-ADB02A05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5997A4-1BD6-6045-B21D-20A8CD68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3D1712-1F6F-464B-AB7E-F208AD85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243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68518-0404-E146-82C9-C7E72832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878AE1-4CD2-2440-9271-13C17B18C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74CF63-7F16-9C42-B34F-5DCFC9D34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7FF561-77C0-164D-AD77-19D4FA056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FEC422-3BEC-2A4A-A87B-D3D6B8667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55FDCA-97DF-B34A-ADD0-9C804969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8E60BB-7C6E-084A-9FAC-CD02F580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E0621F-5493-734C-9396-70DA458E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6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2A696-00EF-4B4E-AEF4-0CA74CF3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9A0F10-BAF5-5D47-9A85-4712A1AF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515251-3B3F-1F45-9E8C-40C3A1B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494B24-E092-FB48-9B08-C1DA29F3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29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27582F-A815-324A-AB1B-CD4DC3FA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3DEA74-82ED-E144-8AFF-2052BEDE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F6EE4-3A80-1340-82C8-78AB1806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43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8868B-3399-DA47-8FE7-8B756C64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EF1C6-9F1F-F249-8CA7-B0AC269B4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27BBFB-4F48-9A40-94A7-85D728F14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0F2C5-A044-4248-AA99-4D30BA64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5F5C05-3E55-1746-8207-5E7845E7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9268D8-15D8-E74F-9D82-FB1110EC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05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1C541-D89D-C545-8BB9-9059AA3A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2CDF54-0AF8-C141-8693-7408B58E7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03C14C-C9C8-A241-9B7D-18CC08B5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098A25-952B-4046-BBE3-2043E72C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BBD99F-8F2C-7340-BB2C-57EA70D7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1E8DBC-9DDC-0C4A-98D8-D658335C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06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C546DF-3450-994C-A8C7-628AB615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A75EBB-4273-EC45-860F-703A087D4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0BE1A-2C30-B34C-8EF5-FBE4CD256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4D24F-19DC-7D4A-822C-485585782C2B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6064E8-7B26-814F-8004-814BD5E5E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7CCB1-7BFC-3A4B-9E71-04EEE21C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34D7-FC4A-3145-9274-F78149E13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19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6C052-1DDC-194C-A05B-480C15C93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000" dirty="0"/>
              <a:t>Deep Mixture Point Processes: </a:t>
            </a:r>
            <a:r>
              <a:rPr kumimoji="1" lang="en-US" altLang="zh-CN" sz="4000" dirty="0" err="1"/>
              <a:t>Spatio</a:t>
            </a:r>
            <a:r>
              <a:rPr kumimoji="1" lang="en-US" altLang="zh-CN" sz="4000" dirty="0"/>
              <a:t>-temporal Event Prediction with Rich Contextual Information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3E7D4-8427-404E-8898-E0D37F9F3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488" y="3673098"/>
            <a:ext cx="2329912" cy="422329"/>
          </a:xfrm>
        </p:spPr>
        <p:txBody>
          <a:bodyPr/>
          <a:lstStyle/>
          <a:p>
            <a:r>
              <a:rPr kumimoji="1" lang="en-US" altLang="zh-CN" dirty="0"/>
              <a:t>KDD 2019</a:t>
            </a: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C74EFBB7-1EFE-9C4D-AB3F-485B8E9546CE}"/>
              </a:ext>
            </a:extLst>
          </p:cNvPr>
          <p:cNvSpPr txBox="1">
            <a:spLocks/>
          </p:cNvSpPr>
          <p:nvPr/>
        </p:nvSpPr>
        <p:spPr>
          <a:xfrm>
            <a:off x="9331271" y="5735637"/>
            <a:ext cx="2673458" cy="795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张欣蕾 </a:t>
            </a:r>
            <a:r>
              <a:rPr kumimoji="1" lang="en-US" altLang="zh-CN" dirty="0"/>
              <a:t>51194501083</a:t>
            </a:r>
          </a:p>
          <a:p>
            <a:r>
              <a:rPr kumimoji="1" lang="en-US" altLang="zh-CN" dirty="0"/>
              <a:t>2020-3-26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34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80E11-FC84-9C49-BD49-DCDF08F7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proof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8E7F2-0D54-D340-BCE8-A32424D8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55ECE4-DFC6-E847-8F1A-315E26A0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97" y="0"/>
            <a:ext cx="5874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DD2F6-2A77-284A-8631-3860C8CB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Inference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C4995B-969B-EC4C-98D0-FEBD85D0B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2924" y="1513547"/>
                <a:ext cx="10515600" cy="4351338"/>
              </a:xfrm>
            </p:spPr>
            <p:txBody>
              <a:bodyPr/>
              <a:lstStyle/>
              <a:p>
                <a:r>
                  <a:rPr kumimoji="1" lang="en-US" altLang="zh-CN" dirty="0"/>
                  <a:t>Given an point pattern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on an observation interval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the likelihood function is given by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Proof: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C4995B-969B-EC4C-98D0-FEBD85D0B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2924" y="1513547"/>
                <a:ext cx="10515600" cy="4351338"/>
              </a:xfrm>
              <a:blipFill>
                <a:blip r:embed="rId2"/>
                <a:stretch>
                  <a:fillRect l="-965" t="-2326" r="-1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0FF1C03-2AD3-204D-A3E2-A4857567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320337"/>
            <a:ext cx="4453283" cy="10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65817-7446-EC43-AC64-41BA7E11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proof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96F29-04A4-5B4A-9CB9-D6A5E87D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776131-8AE0-5D44-BA56-6801E74B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02" y="3886356"/>
            <a:ext cx="4127500" cy="8636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5284706-1A35-BA4A-8688-B4BCDF92C32E}"/>
              </a:ext>
            </a:extLst>
          </p:cNvPr>
          <p:cNvCxnSpPr/>
          <p:nvPr/>
        </p:nvCxnSpPr>
        <p:spPr>
          <a:xfrm flipH="1">
            <a:off x="3738492" y="4439478"/>
            <a:ext cx="2357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FB12D8C-9621-1449-ACDE-F8691BB6C8A2}"/>
              </a:ext>
            </a:extLst>
          </p:cNvPr>
          <p:cNvSpPr txBox="1"/>
          <p:nvPr/>
        </p:nvSpPr>
        <p:spPr>
          <a:xfrm>
            <a:off x="4642534" y="40212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CDF7FA-4BAA-3A49-AD6A-98AF4A30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84" y="0"/>
            <a:ext cx="7883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8E57C-58C5-204A-AC19-81D2D316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0E927-C390-A04C-827D-13B81365B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937939-3E5F-B247-9252-7512FDE2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1605447"/>
            <a:ext cx="2438400" cy="88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B9918-15CF-C14C-BFBA-F809BDA0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16" y="3734769"/>
            <a:ext cx="4453283" cy="1037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F91A0B-2A94-CB4D-8B04-0DA2EB560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3" y="2729658"/>
            <a:ext cx="412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0B1D-699F-4B4C-BC65-90CB5FD3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Spatio</a:t>
            </a:r>
            <a:r>
              <a:rPr kumimoji="1" lang="en-US" altLang="zh-CN" dirty="0"/>
              <a:t>-Temporal Point Process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2FCEED-CE29-B540-8148-9FF9BBB4FA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Conditional intensity function</a:t>
                </a:r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pt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pt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pt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|→0,|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pt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)|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 </a:t>
                </a:r>
              </a:p>
              <a:p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nary>
                            <m:nary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2FCEED-CE29-B540-8148-9FF9BBB4F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56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47E839F-CB74-7E44-94D4-57208A2F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752540"/>
            <a:ext cx="9042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1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F022-1952-CC40-B19B-CC237C9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B979C-B739-E646-95FE-4E53857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Preliminaries</a:t>
            </a:r>
          </a:p>
          <a:p>
            <a:r>
              <a:rPr kumimoji="1" lang="en-US" altLang="zh-CN" b="1" dirty="0"/>
              <a:t>Motivation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208631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982DB-AA1E-3F44-9E5C-9DE78B6D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event data?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D38EF-512B-4C41-A43C-253CB28C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DAD1C-F8C7-8D47-BFBC-79A3DD09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450096"/>
            <a:ext cx="9809018" cy="54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7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350A2-08A4-454F-BF5E-3603E988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event data?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6507E-FE85-9F48-B6D5-644D708F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3E46B-8F54-FF4E-A27B-6721D0C2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1403570"/>
            <a:ext cx="8822109" cy="51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2A32D-8FDA-DD4F-9678-5ACDDB23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Event prediction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CEAE2-B6BB-9E42-AD1F-485AD0E2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27A35-81BC-E14E-94A2-5E710721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443603"/>
            <a:ext cx="9143454" cy="54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6012A-C0B5-8F43-98AE-679088FA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Conventional Approach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61FD1-AEE8-2E4D-8D11-637F4A54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083282-80DE-AD4A-AF69-2E5FCFB4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" y="1312745"/>
            <a:ext cx="7524019" cy="50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2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F022-1952-CC40-B19B-CC237C9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B979C-B739-E646-95FE-4E53857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Preliminaries</a:t>
            </a:r>
          </a:p>
          <a:p>
            <a:r>
              <a:rPr kumimoji="1" lang="en-US" altLang="zh-CN" dirty="0"/>
              <a:t>Motivation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12094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3051F-DAC3-F447-A238-767FC003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Challenge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22154-2FA5-364D-BC39-38E527E4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ECE2F-1475-7943-A1C6-A9B89B93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8290"/>
            <a:ext cx="8947727" cy="51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F022-1952-CC40-B19B-CC237C9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B979C-B739-E646-95FE-4E53857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Preliminaries</a:t>
            </a:r>
          </a:p>
          <a:p>
            <a:r>
              <a:rPr kumimoji="1" lang="en-US" altLang="zh-CN" dirty="0"/>
              <a:t>Motivation</a:t>
            </a:r>
          </a:p>
          <a:p>
            <a:r>
              <a:rPr kumimoji="1" lang="en-US" altLang="zh-CN" b="1" dirty="0"/>
              <a:t>Method</a:t>
            </a:r>
          </a:p>
          <a:p>
            <a:r>
              <a:rPr kumimoji="1" lang="en-US" altLang="zh-CN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838179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F85A3-2E7B-8B40-9116-DC88A73C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Naive Approach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24BFB-9748-9540-B127-E19F4F6F8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77B192-2107-524E-BDF1-74FEBECE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99" y="1825625"/>
            <a:ext cx="10414401" cy="326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7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E799E-F497-BA45-B157-BDE5016B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Naive Approach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B5D23-2422-2840-B7E6-46E4E17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8E431F-289D-484A-8A22-84316BF1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19879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9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66AD1-BD73-EC45-A5D9-BE4E01C3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Deep Mixture Point Processes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05A11-A629-584C-AF4F-DD488037F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6881F-BB8E-2545-9EB9-3F7B9CDB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795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A9D2A-A1EC-EE40-A69F-54C30D56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DMPP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66AC9-DED5-EC4F-AB51-0C9C1B096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CB06A-24CB-0B4B-B561-97D689C4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5060"/>
            <a:ext cx="9880600" cy="47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4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9829C-E710-324B-9573-65BA6D55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DMPP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495C1-3E3F-7D46-9515-8E8C248B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AA7545-0D02-0046-A588-CB909074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16433" cy="45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60F38-F415-1348-9CB7-CF420EA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DMPP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D99A0-8556-3149-9465-AC6FFC6B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0262A-1945-6348-8C6B-BB35A23B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63000" cy="49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CE8B3-BFCD-804D-AB54-49CCEAB2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DMPP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1C544-02F6-084B-9CB2-C1FC391F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E6DF7-2618-E345-89B2-08DB1D23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7419"/>
            <a:ext cx="7951456" cy="49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3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98699-1ECA-C345-8C1D-AD292422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Proposal: Deep Mixture Point Processes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F15C7E-111E-5C4C-8528-839DF70D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E41253-5274-D245-9A65-4FC22C21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706"/>
            <a:ext cx="7615583" cy="50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40C02-AA0A-8648-865C-DEFBD568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Temporal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D0FF5-1CA2-DC4B-96BD-5CB3A154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temporal point pattern is basically a list of times of event.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" altLang="zh-CN" dirty="0"/>
          </a:p>
          <a:p>
            <a:r>
              <a:rPr lang="en" altLang="zh-CN" dirty="0"/>
              <a:t>An essential tool for dealing with these mechanisms, for example in predicting future events, is a stochastic process modelling the point patterns</a:t>
            </a:r>
            <a:r>
              <a:rPr lang="en" altLang="zh-CN" b="1" dirty="0"/>
              <a:t>: a temporal point process</a:t>
            </a:r>
            <a:r>
              <a:rPr lang="en" altLang="zh-CN" dirty="0"/>
              <a:t>. 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9A781-C3F8-9D47-86EB-FD39C23E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11" y="2340136"/>
            <a:ext cx="4953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9335A-2D00-BA45-B431-5D47DB39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Neural Network Architecture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A3880-4ACF-D643-A2C9-2AD917D8E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28AA7A-4EDD-B548-A20F-EE641774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83" y="1690688"/>
            <a:ext cx="677302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2005D-91F1-6341-9C66-2B53F3BF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Parameter Learning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8C986-1C32-DD48-BCDD-2CDCDB8F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E3AA0-805D-B94B-83A9-B7669FBC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176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2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F022-1952-CC40-B19B-CC237C9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B979C-B739-E646-95FE-4E53857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Preliminaries</a:t>
            </a:r>
          </a:p>
          <a:p>
            <a:r>
              <a:rPr kumimoji="1" lang="en-US" altLang="zh-CN" dirty="0"/>
              <a:t>Motivation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35485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7AAE1-A125-B24F-A730-BE111ACA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Dataset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214FA-3CC8-2C46-97B8-48C10E6E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473" y="5144943"/>
            <a:ext cx="10065327" cy="1184420"/>
          </a:xfrm>
        </p:spPr>
        <p:txBody>
          <a:bodyPr>
            <a:normAutofit fontScale="92500" lnSpcReduction="20000"/>
          </a:bodyPr>
          <a:lstStyle/>
          <a:p>
            <a:r>
              <a:rPr lang="en" altLang="zh-CN" dirty="0"/>
              <a:t>HP (Homogeneous Poisson process)</a:t>
            </a:r>
          </a:p>
          <a:p>
            <a:r>
              <a:rPr lang="en" altLang="zh-CN" dirty="0"/>
              <a:t>LGCP (</a:t>
            </a:r>
            <a:r>
              <a:rPr lang="en" altLang="zh-CN" dirty="0" err="1"/>
              <a:t>LogGaussianCoxprocess</a:t>
            </a:r>
            <a:r>
              <a:rPr lang="en" altLang="zh-CN" dirty="0"/>
              <a:t> )</a:t>
            </a:r>
          </a:p>
          <a:p>
            <a:r>
              <a:rPr lang="en" altLang="zh-CN" dirty="0"/>
              <a:t>RMTPP (Recurrent Marked Temporal Point Process) 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E9E9D-3316-7444-AA44-EB640613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843"/>
            <a:ext cx="11074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67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54E18-4C46-1846-BFFD-3F1E8527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log-likelihood value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A44F9B-5250-CB4A-BD2C-0C1AE88E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2" y="4297361"/>
            <a:ext cx="10371667" cy="731839"/>
          </a:xfrm>
        </p:spPr>
        <p:txBody>
          <a:bodyPr/>
          <a:lstStyle/>
          <a:p>
            <a:r>
              <a:rPr lang="en" altLang="zh-CN" dirty="0"/>
              <a:t>no text data is available for Chicago 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3DC6B4-7665-F947-BC9F-0EA7D5A4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825624"/>
            <a:ext cx="5384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6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49CF1-CA93-984E-AC82-7D4D679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Evaluation protocol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B7298-E6E5-C84F-A06D-688509C9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6BEB9-8119-D84E-A223-76D31464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7954"/>
            <a:ext cx="7607510" cy="51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A1AE1-4FA1-2F4C-B971-607BD2C1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MAPE for event number prediction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E47F2-CBE2-514D-8331-67731653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50F1D-43A4-CF49-B726-7FC9C9A6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5658"/>
            <a:ext cx="7908137" cy="48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1B00F-6035-994A-AA1C-96D776CE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Attention weights for the map images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6B6FB-E9BC-CD41-ABC7-C3D701CF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964" y="5070763"/>
            <a:ext cx="11042072" cy="178723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" altLang="zh-CN" sz="1600" dirty="0"/>
              <a:t>DMPP assigns high attention weights to major roads (depicted by pink for the NYC Taxi and minor roads draw less attention. </a:t>
            </a:r>
          </a:p>
          <a:p>
            <a:r>
              <a:rPr lang="en" altLang="zh-CN" sz="1600" dirty="0"/>
              <a:t>For Chicago Crime, the attention mechanism weights both the roads and land cover.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DAE7D-2A97-F442-8D60-41B08796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0668"/>
            <a:ext cx="8039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33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5A7D3C-4F42-4244-9A1D-96EEE646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6" y="1531258"/>
            <a:ext cx="5517125" cy="48729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DFC4EF-DC5B-7245-A423-BE820C5E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Attention weights for texts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49C6D-374D-3845-A857-31DD655C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391" y="1690688"/>
            <a:ext cx="3591791" cy="2105891"/>
          </a:xfrm>
        </p:spPr>
        <p:txBody>
          <a:bodyPr/>
          <a:lstStyle/>
          <a:p>
            <a:r>
              <a:rPr lang="en" altLang="zh-CN" sz="2400" dirty="0"/>
              <a:t>Words related to the </a:t>
            </a:r>
            <a:r>
              <a:rPr lang="en" altLang="zh-CN" sz="2400" b="1" dirty="0"/>
              <a:t>social</a:t>
            </a:r>
            <a:r>
              <a:rPr lang="en" altLang="zh-CN" sz="2400" dirty="0"/>
              <a:t> events, e.g., Concert and Special (event), are highlighted. 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39373A8-C8F5-5245-84AD-F6CC02FA8266}"/>
              </a:ext>
            </a:extLst>
          </p:cNvPr>
          <p:cNvSpPr txBox="1">
            <a:spLocks/>
          </p:cNvSpPr>
          <p:nvPr/>
        </p:nvSpPr>
        <p:spPr>
          <a:xfrm>
            <a:off x="5399809" y="4114366"/>
            <a:ext cx="3591791" cy="2105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400" dirty="0"/>
              <a:t>words associated with </a:t>
            </a:r>
            <a:r>
              <a:rPr lang="en" altLang="zh-CN" sz="2400" b="1" dirty="0"/>
              <a:t>traffic</a:t>
            </a:r>
            <a:r>
              <a:rPr lang="en" altLang="zh-CN" sz="2400" dirty="0"/>
              <a:t> events, such as Construction and Operational (activity), gain more attention </a:t>
            </a:r>
            <a:endParaRPr lang="en" altLang="zh-CN" sz="2000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5D0EDD-6F7A-D54F-92BF-6285B597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1193079"/>
            <a:ext cx="2032000" cy="260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EE8C08-A74E-6A43-8290-D44C85643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235" y="3796579"/>
            <a:ext cx="2032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55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C54B2-BEF8-9240-A1D0-D64698F5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FF433-0512-5347-8722-0AA1C7AD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DMPP models the point process intensity by a deep mixture of kernels.</a:t>
            </a:r>
          </a:p>
          <a:p>
            <a:pPr lvl="1">
              <a:lnSpc>
                <a:spcPct val="150000"/>
              </a:lnSpc>
            </a:pPr>
            <a:r>
              <a:rPr lang="en" altLang="zh-CN" dirty="0"/>
              <a:t>Utilize the unstructured data provided by rich urban contexts, including images and sentences. </a:t>
            </a:r>
            <a:endParaRPr lang="en" altLang="zh-CN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" altLang="zh-CN" dirty="0"/>
              <a:t>Automatically discover their complex effects on event occurrence.</a:t>
            </a:r>
            <a:endParaRPr lang="en" altLang="zh-CN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" altLang="zh-CN" dirty="0"/>
              <a:t>Being tractable.</a:t>
            </a:r>
            <a:endParaRPr lang="en" altLang="zh-CN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" altLang="zh-CN" dirty="0"/>
              <a:t>Using real-world data sets, we demonstrated that the proposed method has better prediction ability than existing methods. 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87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66AAB-342C-F64B-96F8-4D3EDE56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specify a temporal point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7C3F9-D8DD-8A46-A5BF-5CA328889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2" y="1533471"/>
            <a:ext cx="4783667" cy="4643492"/>
          </a:xfrm>
        </p:spPr>
        <p:txBody>
          <a:bodyPr/>
          <a:lstStyle/>
          <a:p>
            <a:r>
              <a:rPr kumimoji="1" lang="en-US" altLang="zh-CN" dirty="0"/>
              <a:t>Times</a:t>
            </a:r>
          </a:p>
          <a:p>
            <a:r>
              <a:rPr kumimoji="1" lang="en-US" altLang="zh-CN" dirty="0"/>
              <a:t>Waiting times</a:t>
            </a:r>
          </a:p>
          <a:p>
            <a:r>
              <a:rPr kumimoji="1" lang="en-US" altLang="zh-CN" dirty="0"/>
              <a:t>Counting </a:t>
            </a:r>
          </a:p>
          <a:p>
            <a:r>
              <a:rPr kumimoji="1" lang="en-US" altLang="zh-CN" dirty="0"/>
              <a:t>Discrete Increments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B54DE-C2D2-1E47-8858-0F2E37ED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33471"/>
            <a:ext cx="5295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C1B90-9ECD-0446-9322-B2EA11CC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Conditional density function 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C564D8-7409-384F-8EE6-42D1323A65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" altLang="zh-CN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 be the </a:t>
                </a:r>
                <a:r>
                  <a:rPr lang="en" altLang="zh-CN" b="1" dirty="0"/>
                  <a:t>conditional density function</a:t>
                </a:r>
                <a:r>
                  <a:rPr lang="en" altLang="zh-CN" dirty="0"/>
                  <a:t> of the time of the next event tn+1 </a:t>
                </a:r>
                <a:r>
                  <a:rPr lang="en" altLang="zh-CN" b="1" dirty="0"/>
                  <a:t>given the history</a:t>
                </a:r>
                <a:r>
                  <a:rPr lang="en" altLang="zh-CN" dirty="0"/>
                  <a:t> of previous events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err="1"/>
                  <a:t>ie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                              </a:t>
                </a:r>
                <a:r>
                  <a:rPr lang="en" altLang="zh-CN" dirty="0"/>
                  <a:t>where f is a density function for a distribution on (0, ∞) 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" altLang="zh-CN" dirty="0"/>
                  <a:t>However, in general it may depend on the whole history, and it turns out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" altLang="zh-CN" dirty="0"/>
                  <a:t> is not the most convenient or intuitive way of specifying the general case. 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C564D8-7409-384F-8EE6-42D1323A6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44" t="-2339" r="-1568" b="-2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D619365-831D-2F48-B668-DA261E4F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46" y="2696449"/>
            <a:ext cx="2501900" cy="33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FE8AA6-AB4B-AD4C-8303-7A5CCCCD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18" y="3429000"/>
            <a:ext cx="9931400" cy="16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DB19D-7CAE-164A-B4B3-26F036B9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Conditional intensity function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273D20-C84D-144F-9ED4-BF8EA7B5F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Consider the </a:t>
                </a:r>
                <a:r>
                  <a:rPr lang="en" altLang="zh-CN" b="1" dirty="0"/>
                  <a:t>conditional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zh-CN" dirty="0"/>
                  <a:t>and its corresponding </a:t>
                </a:r>
                <a:r>
                  <a:rPr lang="en" altLang="zh-CN" b="1" dirty="0"/>
                  <a:t>cumulative distribution </a:t>
                </a:r>
                <a:r>
                  <a:rPr lang="en" altLang="zh-CN" dirty="0"/>
                  <a:t>function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zh-CN" dirty="0"/>
                  <a:t>. </a:t>
                </a:r>
              </a:p>
              <a:p>
                <a:r>
                  <a:rPr lang="en" altLang="zh-CN" dirty="0"/>
                  <a:t>Then the conditional intensity function (or hazard function) is defined by </a:t>
                </a:r>
              </a:p>
              <a:p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273D20-C84D-144F-9ED4-BF8EA7B5F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5DEA34C-DA00-AF4E-A324-96B66EED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1" y="3700117"/>
            <a:ext cx="2438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A393D-496F-A54E-8392-1ADEB4C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Heuristic interpretation of the conditional intensity function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04CFA-2899-0A48-94D7-5B85C9BA5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5FF7B-CBEF-3449-86A2-D3127D7C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438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A65B5-4844-EF4B-96A2-C312DCF7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6AB4D-46D4-2A48-AB1B-812F7006C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homogeneous Poisson process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Inhomogeneous Poisson process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Hawkes process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6AB4D-46D4-2A48-AB1B-812F7006C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b="-45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5B159-D678-A14F-9C0B-C728CEB4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C32DC-218A-5242-B69B-4109D271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81F9B3-B80A-9D4A-8735-3EC8ED5C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3853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A4C2A5-B677-E54B-BFA2-F32882A2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86" y="4873625"/>
            <a:ext cx="6400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559</Words>
  <Application>Microsoft Macintosh PowerPoint</Application>
  <PresentationFormat>宽屏</PresentationFormat>
  <Paragraphs>120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等线 Light</vt:lpstr>
      <vt:lpstr>Arial</vt:lpstr>
      <vt:lpstr>Cambria Math</vt:lpstr>
      <vt:lpstr>Office 主题​​</vt:lpstr>
      <vt:lpstr>Deep Mixture Point Processes: Spatio-temporal Event Prediction with Rich Contextual Information</vt:lpstr>
      <vt:lpstr>OUTLINE</vt:lpstr>
      <vt:lpstr>Temporal Point Process</vt:lpstr>
      <vt:lpstr>How to specify a temporal point process</vt:lpstr>
      <vt:lpstr>Conditional density function </vt:lpstr>
      <vt:lpstr>Conditional intensity function</vt:lpstr>
      <vt:lpstr>Heuristic interpretation of the conditional intensity function</vt:lpstr>
      <vt:lpstr>Examples</vt:lpstr>
      <vt:lpstr>Inference</vt:lpstr>
      <vt:lpstr>proof</vt:lpstr>
      <vt:lpstr>Inference</vt:lpstr>
      <vt:lpstr>proof</vt:lpstr>
      <vt:lpstr>Summary</vt:lpstr>
      <vt:lpstr>Spatio-Temporal Point Process</vt:lpstr>
      <vt:lpstr>OUTLINE</vt:lpstr>
      <vt:lpstr>What is event data?</vt:lpstr>
      <vt:lpstr>What is event data?</vt:lpstr>
      <vt:lpstr>Event prediction </vt:lpstr>
      <vt:lpstr>Conventional Approach </vt:lpstr>
      <vt:lpstr>Challenge </vt:lpstr>
      <vt:lpstr>OUTLINE</vt:lpstr>
      <vt:lpstr>Naive Approach </vt:lpstr>
      <vt:lpstr>Naive Approach </vt:lpstr>
      <vt:lpstr>Deep Mixture Point Processes </vt:lpstr>
      <vt:lpstr>DMPP </vt:lpstr>
      <vt:lpstr>DMPP</vt:lpstr>
      <vt:lpstr>DMPP </vt:lpstr>
      <vt:lpstr>DMPP</vt:lpstr>
      <vt:lpstr>Proposal: Deep Mixture Point Processes </vt:lpstr>
      <vt:lpstr>Neural Network Architecture </vt:lpstr>
      <vt:lpstr>Parameter Learning </vt:lpstr>
      <vt:lpstr>OUTLINE</vt:lpstr>
      <vt:lpstr>Dataset </vt:lpstr>
      <vt:lpstr>log-likelihood value</vt:lpstr>
      <vt:lpstr>Evaluation protocol </vt:lpstr>
      <vt:lpstr>MAPE for event number prediction </vt:lpstr>
      <vt:lpstr>Attention weights for the map images </vt:lpstr>
      <vt:lpstr>Attention weights for texts 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myua</dc:creator>
  <cp:lastModifiedBy>myua</cp:lastModifiedBy>
  <cp:revision>32</cp:revision>
  <dcterms:created xsi:type="dcterms:W3CDTF">2020-03-25T07:08:57Z</dcterms:created>
  <dcterms:modified xsi:type="dcterms:W3CDTF">2020-03-26T10:57:30Z</dcterms:modified>
</cp:coreProperties>
</file>